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3"/>
    <p:sldId id="676" r:id="rId4"/>
    <p:sldId id="1011" r:id="rId5"/>
    <p:sldId id="1004" r:id="rId6"/>
    <p:sldId id="1005" r:id="rId7"/>
    <p:sldId id="1006" r:id="rId8"/>
    <p:sldId id="1007" r:id="rId9"/>
    <p:sldId id="1008" r:id="rId10"/>
    <p:sldId id="1016" r:id="rId11"/>
    <p:sldId id="1018" r:id="rId12"/>
    <p:sldId id="1019" r:id="rId13"/>
    <p:sldId id="1020" r:id="rId14"/>
    <p:sldId id="1025" r:id="rId15"/>
    <p:sldId id="1015" r:id="rId16"/>
    <p:sldId id="1010" r:id="rId17"/>
    <p:sldId id="1013" r:id="rId18"/>
    <p:sldId id="1014" r:id="rId19"/>
    <p:sldId id="1021" r:id="rId20"/>
    <p:sldId id="1022" r:id="rId21"/>
    <p:sldId id="1026" r:id="rId22"/>
    <p:sldId id="1027" r:id="rId23"/>
    <p:sldId id="1029" r:id="rId24"/>
    <p:sldId id="1030" r:id="rId25"/>
    <p:sldId id="1031" r:id="rId26"/>
    <p:sldId id="1032" r:id="rId27"/>
    <p:sldId id="1034" r:id="rId28"/>
    <p:sldId id="1035" r:id="rId29"/>
    <p:sldId id="1036" r:id="rId31"/>
    <p:sldId id="1047" r:id="rId32"/>
    <p:sldId id="1048" r:id="rId33"/>
    <p:sldId id="1057" r:id="rId34"/>
    <p:sldId id="1058" r:id="rId35"/>
    <p:sldId id="1059" r:id="rId36"/>
    <p:sldId id="1060" r:id="rId37"/>
    <p:sldId id="1061" r:id="rId38"/>
    <p:sldId id="1062" r:id="rId39"/>
    <p:sldId id="1063" r:id="rId40"/>
    <p:sldId id="1046" r:id="rId41"/>
    <p:sldId id="983" r:id="rId42"/>
    <p:sldId id="987" r:id="rId43"/>
    <p:sldId id="986" r:id="rId44"/>
    <p:sldId id="988" r:id="rId45"/>
    <p:sldId id="1050" r:id="rId46"/>
    <p:sldId id="1051" r:id="rId47"/>
    <p:sldId id="947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C1D0C"/>
    <a:srgbClr val="0E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67" autoAdjust="0"/>
    <p:restoredTop sz="86438" autoAdjust="0"/>
  </p:normalViewPr>
  <p:slideViewPr>
    <p:cSldViewPr snapToGrid="0" snapToObjects="1">
      <p:cViewPr>
        <p:scale>
          <a:sx n="71" d="100"/>
          <a:sy n="71" d="100"/>
        </p:scale>
        <p:origin x="-132" y="-120"/>
      </p:cViewPr>
      <p:guideLst>
        <p:guide orient="horz" pos="2159"/>
        <p:guide pos="2979"/>
      </p:guideLst>
    </p:cSldViewPr>
  </p:slideViewPr>
  <p:outlineViewPr>
    <p:cViewPr>
      <p:scale>
        <a:sx n="33" d="100"/>
        <a:sy n="33" d="100"/>
      </p:scale>
      <p:origin x="252" y="500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6B58-34AB-46CC-8FA6-4F1ADD24166B}" type="datetimeFigureOut">
              <a:rPr lang="en-US"/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ADC4-5ABA-4281-A683-3EB391A206C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7501-1885-4A5C-99B8-DB9C75637A63}" type="datetimeFigureOut">
              <a:rPr lang="en-US"/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BF9B-A394-4C8B-93B7-1D28766BD6C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91FC-DE99-489C-822F-8B5774E3FA26}" type="datetimeFigureOut">
              <a:rPr lang="en-US"/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797B-7169-405F-B2B2-665DA9D1B9D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6ADE-C6D3-4755-8DB5-805F44E8991C}" type="datetimeFigureOut">
              <a:rPr lang="en-US"/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B36C-DA68-49CD-84BC-89DCB0AE861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A8A6-FFB7-466C-AEBE-9F233B2A15FE}" type="datetimeFigureOut">
              <a:rPr lang="en-US"/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8B42-2A04-4DD0-95AA-3146DB0F5E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C0B1-3A2B-493C-B50D-D9B412B50691}" type="datetimeFigureOut">
              <a:rPr lang="en-US"/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CFE1-07A0-40A1-B6FA-84A488E1FC2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6E7C-52C3-4963-94D4-546C76526BD1}" type="datetimeFigureOut">
              <a:rPr lang="en-US"/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F912-376A-4C4E-84EB-3D50E15C18C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A3E2-81C3-490A-B61A-F4CB7321AEFD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9177-D9E5-4728-BE19-93201F85BE5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2785-5901-48C1-8E52-9C4349E6D924}" type="datetimeFigureOut">
              <a:rPr lang="en-US"/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DA1C-C9FE-4AE6-B4C2-31C31DF46E3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FE5B-1F55-428B-B499-21CAE3331E58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D3A7-9E9B-4CCB-AACD-B1ECED6341E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D451-6982-46BA-8805-D6C2A37D6AAD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1724-A5A3-472F-BE7D-79CDAD5F402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B6E9-B6D4-4BD9-87CE-D6B23EEE40D3}" type="datetimeFigureOut">
              <a:rPr lang="en-US"/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628B-2165-48A8-8D34-5A494A4DFDC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5D9ED-9C35-4CEB-B3BE-29BF109C125A}" type="datetimeFigureOut">
              <a:rPr lang="en-US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C7838E43-622E-42F3-BECF-443927352E4F}" type="slidenum">
              <a:rPr lang="en-US"/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1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microsoft.com/office/2007/relationships/hdphoto" Target="../media/hdphoto1.wdp"/><Relationship Id="rId1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6333490" y="6488430"/>
            <a:ext cx="263334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 Saclay,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 4, 2018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04165" y="4431665"/>
            <a:ext cx="8662670" cy="1783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 Zhang (</a:t>
            </a:r>
            <a:r>
              <a:rPr lang="zh-CN" altLang="en-US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张骏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spcBef>
                <a:spcPct val="5000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(Shanghai Jiao Tong University)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spcBef>
                <a:spcPct val="5000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Collaborators: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Fuyu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Dong, Hekun Li,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Yingke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Li,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Xiangchong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Li,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Tianhuan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Lu,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Wentao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Luo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Xiaohu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Yang,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Pengjie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Zhang, Yipeng Jing (SJTU);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Dezi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Liu,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Zuhui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Fan (PKU);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Liping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Fu (SHNU); </a:t>
            </a:r>
            <a:r>
              <a:rPr lang="en-US" altLang="zh-CN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Guoliang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 (PMO); Nobuhiko Katayama (IPMU).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Abell_1689_HST_full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804545"/>
            <a:ext cx="9152890" cy="4273550"/>
          </a:xfrm>
          <a:prstGeom prst="rect">
            <a:avLst/>
          </a:prstGeom>
          <a:effectLst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38150" y="3818255"/>
            <a:ext cx="83947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Fourier_Quad，a </a:t>
            </a:r>
            <a:r>
              <a:rPr lang="en-US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</a:t>
            </a:r>
            <a:r>
              <a:rPr lang="en-US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easurement </a:t>
            </a:r>
            <a:r>
              <a:rPr lang="en-US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ethod in Fourier Space</a:t>
            </a:r>
            <a:endParaRPr lang="en-US" altLang="zh-CN" sz="2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907780" cy="1065530"/>
            <a:chOff x="0" y="-20"/>
            <a:chExt cx="14028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028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Removing the Background Noise </a:t>
              </a: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(statistically)</a:t>
              </a:r>
              <a:endParaRPr kumimoji="0"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28565" y="6245860"/>
            <a:ext cx="3765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JZ,Komatsu,</a:t>
            </a:r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MNRAS,414,1047(2011)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9703" y="1346200"/>
            <a:ext cx="60483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907780" cy="1065530"/>
            <a:chOff x="0" y="-20"/>
            <a:chExt cx="14028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028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Regarding the Poisson Noise</a:t>
              </a:r>
              <a:endParaRPr kumimoji="0"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765675" y="6154420"/>
            <a:ext cx="38811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JZ,Luo,Foucaud,JCAP,01,024(2015)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1"/>
          <a:srcRect l="35546" t="35993" r="1709" b="21779"/>
          <a:stretch>
            <a:fillRect/>
          </a:stretch>
        </p:blipFill>
        <p:spPr bwMode="auto">
          <a:xfrm>
            <a:off x="4264025" y="3366135"/>
            <a:ext cx="4394835" cy="22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flat_pow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040" y="3983355"/>
            <a:ext cx="2957830" cy="253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>
          <a:xfrm>
            <a:off x="828040" y="1216025"/>
            <a:ext cx="6021705" cy="2475865"/>
            <a:chOff x="641" y="5487"/>
            <a:chExt cx="9483" cy="3899"/>
          </a:xfrm>
        </p:grpSpPr>
        <p:pic>
          <p:nvPicPr>
            <p:cNvPr id="36867" name="Picture 6" descr="f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" y="8232"/>
              <a:ext cx="4305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7" descr="f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6" y="5487"/>
              <a:ext cx="9288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8" descr="f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1" y="7122"/>
              <a:ext cx="8145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907780" cy="1065530"/>
            <a:chOff x="0" y="-20"/>
            <a:chExt cx="14028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028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The Final Form of Shear Estimator</a:t>
              </a:r>
              <a:endParaRPr kumimoji="0"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753610" y="6154420"/>
            <a:ext cx="38811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JZ,Luo,Foucaud,JCAP,01,024(2015)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8674" name="Picture 4" descr="form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5350" y="2396490"/>
            <a:ext cx="2552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for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499553"/>
            <a:ext cx="4381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for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4149090"/>
            <a:ext cx="5353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esult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25900" y="2576513"/>
            <a:ext cx="49577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5" y="1914843"/>
            <a:ext cx="3778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105218"/>
            <a:ext cx="29781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3957955" y="2368550"/>
            <a:ext cx="5093970" cy="3538220"/>
          </a:xfrm>
          <a:prstGeom prst="roundRect">
            <a:avLst/>
          </a:prstGeom>
          <a:solidFill>
            <a:srgbClr val="FFFF00">
              <a:alpha val="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057" name="Rectangle 1"/>
          <p:cNvSpPr>
            <a:spLocks noGrp="1" noChangeArrowheads="1"/>
          </p:cNvSpPr>
          <p:nvPr/>
        </p:nvSpPr>
        <p:spPr>
          <a:xfrm>
            <a:off x="0" y="-12700"/>
            <a:ext cx="8210550" cy="1065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Test Results</a:t>
            </a:r>
            <a:endParaRPr kumimoji="0"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11188" y="836613"/>
            <a:ext cx="7920037" cy="1587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53610" y="6154420"/>
            <a:ext cx="38811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JZ,Luo,Foucaud,JCAP,01,024(2015)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Regarding the Pixelation Effect </a:t>
              </a:r>
              <a:endParaRPr kumimoji="0"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22529" name="Picture 9" descr="Screen shot 2011-09-24 at 11.05.29 PM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488" y="1762125"/>
            <a:ext cx="385286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0" descr="Screen shot 2011-09-24 at 11.05.4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1778000"/>
            <a:ext cx="38385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1"/>
          <p:cNvSpPr txBox="1">
            <a:spLocks noChangeArrowheads="1"/>
          </p:cNvSpPr>
          <p:nvPr/>
        </p:nvSpPr>
        <p:spPr bwMode="auto">
          <a:xfrm>
            <a:off x="2092325" y="5549900"/>
            <a:ext cx="12573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>
                <a:latin typeface="Gill Sans MT" panose="020B0502020104020203" pitchFamily="34" charset="0"/>
              </a:rPr>
              <a:t>Moffat PSF</a:t>
            </a:r>
            <a:endParaRPr lang="en-US" altLang="zh-CN">
              <a:latin typeface="Gill Sans MT" panose="020B0502020104020203" pitchFamily="34" charset="0"/>
            </a:endParaRP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5959475" y="5549900"/>
            <a:ext cx="14795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>
                <a:latin typeface="Gill Sans MT" panose="020B0502020104020203" pitchFamily="34" charset="0"/>
              </a:rPr>
              <a:t>Gaussian PSF</a:t>
            </a:r>
            <a:endParaRPr lang="en-US" altLang="zh-CN">
              <a:latin typeface="Gill Sans MT" panose="020B0502020104020203" pitchFamily="34" charset="0"/>
            </a:endParaRP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3267075" y="6075363"/>
            <a:ext cx="25527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>
                <a:latin typeface="Gill Sans MT" panose="020B0502020104020203" pitchFamily="34" charset="0"/>
              </a:rPr>
              <a:t>FWHM of both PSF = 12</a:t>
            </a:r>
            <a:endParaRPr lang="en-US" altLang="zh-CN">
              <a:latin typeface="Gill Sans MT" panose="020B0502020104020203" pitchFamily="34" charset="0"/>
            </a:endParaRP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 rot="-2226254">
            <a:off x="2738438" y="2100263"/>
            <a:ext cx="1377950" cy="330200"/>
          </a:xfrm>
          <a:prstGeom prst="leftArrow">
            <a:avLst>
              <a:gd name="adj1" fmla="val 46667"/>
              <a:gd name="adj2" fmla="val 1005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 rot="2890789">
            <a:off x="5575300" y="2568576"/>
            <a:ext cx="2484437" cy="322262"/>
          </a:xfrm>
          <a:prstGeom prst="rightArrow">
            <a:avLst>
              <a:gd name="adj1" fmla="val 50000"/>
              <a:gd name="adj2" fmla="val 1927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1949450" y="1312863"/>
            <a:ext cx="60610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p>
            <a:pPr defTabSz="914400">
              <a:spcBef>
                <a:spcPct val="50000"/>
              </a:spcBef>
            </a:pPr>
            <a:r>
              <a:rPr lang="en-US" altLang="zh-CN" b="1">
                <a:solidFill>
                  <a:srgbClr val="FC1D0C"/>
                </a:solidFill>
              </a:rPr>
              <a:t>Equivalent to</a:t>
            </a:r>
            <a:r>
              <a:rPr lang="en-US" altLang="zh-CN">
                <a:solidFill>
                  <a:srgbClr val="FC1D0C"/>
                </a:solidFill>
              </a:rPr>
              <a:t> </a:t>
            </a:r>
            <a:r>
              <a:rPr lang="zh-CN" altLang="zh-CN" b="1">
                <a:solidFill>
                  <a:srgbClr val="FC1D0C"/>
                </a:solidFill>
              </a:rPr>
              <a:t>Whittaker–Shannon (sinc) interpolation</a:t>
            </a:r>
            <a:endParaRPr lang="en-US" altLang="zh-CN">
              <a:solidFill>
                <a:srgbClr val="FC1D0C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52870" y="6354445"/>
            <a:ext cx="2494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JZ,JCAP,11,041(2011)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5" grpId="0" animBg="1"/>
      <p:bldP spid="225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Regarding the Reduced Shear 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4" name="Picture 8" descr="Screen shot 2011-09-24 at 10.36.43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850" y="1417638"/>
            <a:ext cx="4953000" cy="59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896" y="2301875"/>
            <a:ext cx="633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dirty="0" smtClean="0"/>
              <a:t>Theorem:                 ,</a:t>
            </a:r>
            <a:endParaRPr lang="en-US" sz="2400" dirty="0"/>
          </a:p>
        </p:txBody>
      </p:sp>
      <p:pic>
        <p:nvPicPr>
          <p:cNvPr id="6" name="Picture 5" descr="Screen shot 2011-09-24 at 10.53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6" y="2930524"/>
            <a:ext cx="7708392" cy="3008153"/>
          </a:xfrm>
          <a:prstGeom prst="rect">
            <a:avLst/>
          </a:prstGeom>
        </p:spPr>
      </p:pic>
      <p:pic>
        <p:nvPicPr>
          <p:cNvPr id="7" name="Picture 6" descr="Screen shot 2011-09-24 at 11.00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205" y="2341265"/>
            <a:ext cx="1320800" cy="482600"/>
          </a:xfrm>
          <a:prstGeom prst="rect">
            <a:avLst/>
          </a:prstGeom>
        </p:spPr>
      </p:pic>
      <p:pic>
        <p:nvPicPr>
          <p:cNvPr id="10" name="Picture 7" descr="Screen shot 2011-09-24 at 11.00.2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0" y="2369840"/>
            <a:ext cx="3251200" cy="406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36945" y="6252845"/>
            <a:ext cx="2494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JZ,JCAP,11,041(2011)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form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52750" y="1639888"/>
            <a:ext cx="53070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for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" y="4010025"/>
            <a:ext cx="43973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00050" y="2152650"/>
            <a:ext cx="23526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800000"/>
                </a:solidFill>
              </a:rPr>
              <a:t>Conventional Form:</a:t>
            </a:r>
            <a:endParaRPr lang="en-US" altLang="zh-CN" b="1">
              <a:solidFill>
                <a:srgbClr val="800000"/>
              </a:solidFill>
            </a:endParaRP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457200" y="4476750"/>
            <a:ext cx="22955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800000"/>
                </a:solidFill>
              </a:rPr>
              <a:t>New Form:</a:t>
            </a:r>
            <a:endParaRPr lang="en-US" altLang="zh-CN" b="1">
              <a:solidFill>
                <a:srgbClr val="800000"/>
              </a:solidFill>
            </a:endParaRPr>
          </a:p>
        </p:txBody>
      </p:sp>
      <p:sp>
        <p:nvSpPr>
          <p:cNvPr id="54278" name="AutoShape 7"/>
          <p:cNvSpPr>
            <a:spLocks noChangeArrowheads="1"/>
          </p:cNvSpPr>
          <p:nvPr/>
        </p:nvSpPr>
        <p:spPr bwMode="auto">
          <a:xfrm>
            <a:off x="2952750" y="1630363"/>
            <a:ext cx="647700" cy="3603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79" name="Oval 9"/>
          <p:cNvSpPr>
            <a:spLocks noChangeArrowheads="1"/>
          </p:cNvSpPr>
          <p:nvPr/>
        </p:nvSpPr>
        <p:spPr bwMode="auto">
          <a:xfrm>
            <a:off x="3619500" y="1620838"/>
            <a:ext cx="361950" cy="360362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3981450" y="1614488"/>
            <a:ext cx="20002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b="1">
                <a:solidFill>
                  <a:srgbClr val="0000CC"/>
                </a:solidFill>
              </a:rPr>
              <a:t>Nonnegative</a:t>
            </a:r>
            <a:endParaRPr lang="en-US" altLang="zh-CN" b="1">
              <a:solidFill>
                <a:srgbClr val="0000CC"/>
              </a:solidFill>
            </a:endParaRPr>
          </a:p>
        </p:txBody>
      </p:sp>
      <p:sp>
        <p:nvSpPr>
          <p:cNvPr id="54281" name="Text Box 12"/>
          <p:cNvSpPr txBox="1">
            <a:spLocks noChangeArrowheads="1"/>
          </p:cNvSpPr>
          <p:nvPr/>
        </p:nvSpPr>
        <p:spPr bwMode="auto">
          <a:xfrm>
            <a:off x="1628775" y="1639888"/>
            <a:ext cx="13716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b="1">
                <a:solidFill>
                  <a:srgbClr val="FC1D0C"/>
                </a:solidFill>
              </a:rPr>
              <a:t>Order One</a:t>
            </a:r>
            <a:endParaRPr lang="en-US" altLang="zh-CN" b="1">
              <a:solidFill>
                <a:srgbClr val="FC1D0C"/>
              </a:solidFill>
            </a:endParaRPr>
          </a:p>
        </p:txBody>
      </p:sp>
      <p:sp>
        <p:nvSpPr>
          <p:cNvPr id="54282" name="AutoShape 14"/>
          <p:cNvSpPr>
            <a:spLocks noChangeArrowheads="1"/>
          </p:cNvSpPr>
          <p:nvPr/>
        </p:nvSpPr>
        <p:spPr bwMode="auto">
          <a:xfrm>
            <a:off x="2971800" y="4038600"/>
            <a:ext cx="1171575" cy="3603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3" name="Text Box 15"/>
          <p:cNvSpPr txBox="1">
            <a:spLocks noChangeArrowheads="1"/>
          </p:cNvSpPr>
          <p:nvPr/>
        </p:nvSpPr>
        <p:spPr bwMode="auto">
          <a:xfrm>
            <a:off x="4143375" y="4010025"/>
            <a:ext cx="26003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CC"/>
                </a:solidFill>
              </a:rPr>
              <a:t>~ 0</a:t>
            </a:r>
            <a:r>
              <a:rPr lang="en-US" altLang="zh-CN" b="1">
                <a:solidFill>
                  <a:srgbClr val="0000CC"/>
                </a:solidFill>
                <a:cs typeface="Arial" panose="020B0604020202020204" pitchFamily="34" charset="0"/>
              </a:rPr>
              <a:t>± for faint sources</a:t>
            </a:r>
            <a:endParaRPr lang="en-US" altLang="zh-CN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Regarding the Shear Statistics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035550" y="6322060"/>
            <a:ext cx="3765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JZ,Komatsu,</a:t>
            </a:r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MNRAS,414,1047(2011)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9" grpId="0" animBg="1"/>
      <p:bldP spid="54280" grpId="0"/>
      <p:bldP spid="54283" grpId="0"/>
      <p:bldP spid="54282" grpId="0" animBg="1"/>
      <p:bldP spid="542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Approaching the Cramer-Rao Bound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9110" y="1668780"/>
            <a:ext cx="2488565" cy="1304290"/>
            <a:chOff x="805" y="2820"/>
            <a:chExt cx="3919" cy="2054"/>
          </a:xfrm>
        </p:grpSpPr>
        <p:pic>
          <p:nvPicPr>
            <p:cNvPr id="2" name="图片 1" descr="捕获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5" y="2820"/>
              <a:ext cx="3240" cy="1080"/>
            </a:xfrm>
            <a:prstGeom prst="rect">
              <a:avLst/>
            </a:prstGeom>
          </p:spPr>
        </p:pic>
        <p:pic>
          <p:nvPicPr>
            <p:cNvPr id="3" name="图片 2" descr="捕获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" y="3780"/>
              <a:ext cx="3901" cy="1095"/>
            </a:xfrm>
            <a:prstGeom prst="rect">
              <a:avLst/>
            </a:prstGeom>
          </p:spPr>
        </p:pic>
      </p:grpSp>
      <p:pic>
        <p:nvPicPr>
          <p:cNvPr id="9" name="图片 8" descr="捕获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1516380"/>
            <a:ext cx="2696210" cy="1676400"/>
          </a:xfrm>
          <a:prstGeom prst="rect">
            <a:avLst/>
          </a:prstGeom>
        </p:spPr>
      </p:pic>
      <p:pic>
        <p:nvPicPr>
          <p:cNvPr id="13" name="图片 12" descr="捕获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165" y="1830705"/>
            <a:ext cx="3096260" cy="990600"/>
          </a:xfrm>
          <a:prstGeom prst="rect">
            <a:avLst/>
          </a:prstGeom>
        </p:spPr>
      </p:pic>
      <p:pic>
        <p:nvPicPr>
          <p:cNvPr id="14" name="图片 13" descr="捕获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85" y="4766945"/>
            <a:ext cx="8078470" cy="1028700"/>
          </a:xfrm>
          <a:prstGeom prst="rect">
            <a:avLst/>
          </a:prstGeom>
        </p:spPr>
      </p:pic>
      <p:pic>
        <p:nvPicPr>
          <p:cNvPr id="15" name="图片 14" descr="捕获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85" y="3338195"/>
            <a:ext cx="8190230" cy="124777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/>
        </p:nvSpPr>
        <p:spPr>
          <a:xfrm>
            <a:off x="389255" y="1299210"/>
            <a:ext cx="2480310" cy="36957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 fontScale="8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C-R BOUND</a:t>
            </a: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67050" y="1299210"/>
            <a:ext cx="153860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0000CC"/>
                </a:solidFill>
                <a:latin typeface="Times New Roman" panose="02020603050405020304" pitchFamily="18" charset="0"/>
              </a:rPr>
              <a:t>Examples</a:t>
            </a:r>
            <a:endParaRPr lang="en-US" altLang="zh-CN" sz="16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89255" y="1299210"/>
            <a:ext cx="2598420" cy="1778000"/>
          </a:xfrm>
          <a:prstGeom prst="roundRect">
            <a:avLst/>
          </a:prstGeom>
          <a:solidFill>
            <a:schemeClr val="accent1">
              <a:alpha val="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88620" y="3338830"/>
            <a:ext cx="8345805" cy="2547620"/>
          </a:xfrm>
          <a:prstGeom prst="roundRect">
            <a:avLst/>
          </a:prstGeom>
          <a:solidFill>
            <a:srgbClr val="FFFF00">
              <a:alpha val="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067050" y="1235710"/>
            <a:ext cx="5667375" cy="2038985"/>
          </a:xfrm>
          <a:prstGeom prst="roundRect">
            <a:avLst/>
          </a:prstGeom>
          <a:solidFill>
            <a:srgbClr val="FFFF00">
              <a:alpha val="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315585" y="6280785"/>
            <a:ext cx="34188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JZ,Zhang,Luo,ApJ,834,8(2017)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Approaching the Cramer-Rao Bound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315585" y="6280785"/>
            <a:ext cx="34188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JZ,Zhang,Luo,ApJ,834,8(2017)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 descr="捕获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479550"/>
            <a:ext cx="3874770" cy="2981325"/>
          </a:xfrm>
          <a:prstGeom prst="rect">
            <a:avLst/>
          </a:prstGeom>
        </p:spPr>
      </p:pic>
      <p:pic>
        <p:nvPicPr>
          <p:cNvPr id="5" name="图片 4" descr="捕获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" y="4609465"/>
            <a:ext cx="3632835" cy="1181735"/>
          </a:xfrm>
          <a:prstGeom prst="rect">
            <a:avLst/>
          </a:prstGeom>
        </p:spPr>
      </p:pic>
      <p:pic>
        <p:nvPicPr>
          <p:cNvPr id="6" name="图片 5" descr="捕获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30" y="3383915"/>
            <a:ext cx="3313430" cy="2813685"/>
          </a:xfrm>
          <a:prstGeom prst="rect">
            <a:avLst/>
          </a:prstGeom>
        </p:spPr>
      </p:pic>
      <p:pic>
        <p:nvPicPr>
          <p:cNvPr id="7" name="图片 6" descr="捕获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080" y="1165225"/>
            <a:ext cx="3224530" cy="2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100" y="8461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435100" y="2601913"/>
            <a:ext cx="7499350" cy="2703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Fourier_Quad</a:t>
            </a: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method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 on the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CFHTLenS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data</a:t>
            </a:r>
            <a:r>
              <a:rPr lang="en-US" altLang="zh-CN" dirty="0" smtClean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Summary</a:t>
            </a:r>
            <a:endParaRPr lang="en-US" altLang="zh-CN" dirty="0" smtClean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100" y="8461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435100" y="2601913"/>
            <a:ext cx="7499350" cy="2703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Fourier_Quad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method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 on the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CFHTLenS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data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Summary 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93810" y="1398494"/>
            <a:ext cx="3093869" cy="7437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CFHTLenS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 descr="CFHT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3203" y="2924168"/>
            <a:ext cx="3244476" cy="1625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0275" y="4884163"/>
            <a:ext cx="29774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</a:rPr>
              <a:t> http://www.cfhtlens.org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>
                <a:latin typeface="Times New Roman" panose="02020603050405020304" pitchFamily="18" charset="0"/>
              </a:rPr>
              <a:t> Erben et al (2012)  </a:t>
            </a:r>
            <a:endParaRPr lang="da-DK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>
                <a:latin typeface="Times New Roman" panose="02020603050405020304" pitchFamily="18" charset="0"/>
              </a:rPr>
              <a:t> Heymans et al (2012)</a:t>
            </a:r>
            <a:endParaRPr lang="da-DK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 Miller et al (2012)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Application on the CFHTLenS data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" y="1165860"/>
            <a:ext cx="5404485" cy="54775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1190" y="1094740"/>
            <a:ext cx="8041005" cy="3146425"/>
            <a:chOff x="978" y="4844"/>
            <a:chExt cx="12663" cy="4955"/>
          </a:xfrm>
        </p:grpSpPr>
        <p:pic>
          <p:nvPicPr>
            <p:cNvPr id="6" name="Picture 3" descr="C:\Users\thinkpad\Desktop\pics_for_IPMU\after_flatting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979" y="4977"/>
              <a:ext cx="3743" cy="385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412" y="9171"/>
              <a:ext cx="337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Source catalog</a:t>
              </a:r>
              <a:endPara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99" y="9171"/>
              <a:ext cx="308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Shear Catalog</a:t>
              </a:r>
              <a:endPara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 descr="cluster_lensing_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5" y="4844"/>
              <a:ext cx="4556" cy="4327"/>
            </a:xfrm>
            <a:prstGeom prst="rect">
              <a:avLst/>
            </a:prstGeom>
          </p:spPr>
        </p:pic>
        <p:sp>
          <p:nvSpPr>
            <p:cNvPr id="14" name="右箭头 13"/>
            <p:cNvSpPr/>
            <p:nvPr/>
          </p:nvSpPr>
          <p:spPr>
            <a:xfrm>
              <a:off x="4764" y="6384"/>
              <a:ext cx="394" cy="1041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右箭头 1"/>
            <p:cNvSpPr/>
            <p:nvPr/>
          </p:nvSpPr>
          <p:spPr>
            <a:xfrm>
              <a:off x="9085" y="6386"/>
              <a:ext cx="394" cy="1041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9"/>
            <p:cNvSpPr txBox="1"/>
            <p:nvPr/>
          </p:nvSpPr>
          <p:spPr>
            <a:xfrm>
              <a:off x="978" y="9171"/>
              <a:ext cx="359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Single Exposure</a:t>
              </a:r>
              <a:endPara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 descr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3" y="4979"/>
              <a:ext cx="3774" cy="3854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15620" y="4560570"/>
            <a:ext cx="8146415" cy="2192020"/>
            <a:chOff x="812" y="9838"/>
            <a:chExt cx="12829" cy="3452"/>
          </a:xfrm>
        </p:grpSpPr>
        <p:sp>
          <p:nvSpPr>
            <p:cNvPr id="14337" name="Text Box 5"/>
            <p:cNvSpPr txBox="1"/>
            <p:nvPr/>
          </p:nvSpPr>
          <p:spPr>
            <a:xfrm>
              <a:off x="874" y="9875"/>
              <a:ext cx="12662" cy="34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just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b="1" dirty="0">
                  <a:solidFill>
                    <a:schemeClr val="accent2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   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We have developed an accurate shear measurement pipeline. Starting with almost raw CCD images (after flat-fielding correction), our code does background removal, masking, astrometric calibration, cosmic ray identification, source selection, PSF reconstruction, shear measurement, etc.. The overall speed is around 0.02 CPU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•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sec/galaxy, which is about 100</a:t>
              </a:r>
              <a:r>
                <a:rPr lang="en-US" altLang="zh-CN" b="1" dirty="0">
                  <a:solidFill>
                    <a:srgbClr val="C00000"/>
                  </a:solidFill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times faster than typical model-fitting methods.</a:t>
              </a:r>
              <a:endParaRPr lang="zh-CN" altLang="en-US" b="1" dirty="0">
                <a:solidFill>
                  <a:srgbClr val="C00000"/>
                </a:solidFill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indent="0">
                <a:spcBef>
                  <a:spcPct val="50000"/>
                </a:spcBef>
                <a:buFont typeface="Wingdings" panose="05000000000000000000" pitchFamily="2" charset="2"/>
                <a:buNone/>
              </a:pPr>
              <a:endParaRPr lang="zh-CN" altLang="en-US" b="1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12" y="9838"/>
              <a:ext cx="12829" cy="2891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Application on the CFHTLenS data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292465" cy="1065530"/>
            <a:chOff x="0" y="-20"/>
            <a:chExt cx="13059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Test Shear Recovery with Field Distortion</a:t>
              </a:r>
              <a:endParaRPr kumimoji="0"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 flipV="1">
              <a:off x="963" y="1304"/>
              <a:ext cx="12096" cy="14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7" name="图片 6" descr="ceiGigYSsU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" y="2847975"/>
            <a:ext cx="2374900" cy="1591945"/>
          </a:xfrm>
          <a:prstGeom prst="rect">
            <a:avLst/>
          </a:prstGeom>
        </p:spPr>
      </p:pic>
      <p:pic>
        <p:nvPicPr>
          <p:cNvPr id="2" name="图片 1" descr="捕获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10" y="1052830"/>
            <a:ext cx="5075555" cy="51822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9295" y="6319520"/>
            <a:ext cx="8147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Right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FD distribution on MegaCam, enlarged by 30 times.</a:t>
            </a:r>
            <a:endParaRPr lang="zh-CN" altLang="en-US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11505" y="836930"/>
            <a:ext cx="7919720" cy="127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>
          <a:xfrm>
            <a:off x="721360" y="-12700"/>
            <a:ext cx="7489190" cy="106553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Test Shear Recovery with Field Distortion</a:t>
            </a:r>
            <a:endParaRPr kumimoji="0" lang="zh-CN" altLang="en-US" sz="3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捕获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614170"/>
            <a:ext cx="4283075" cy="4850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10580" y="6462395"/>
            <a:ext cx="3151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</a:rPr>
              <a:t>JZ et al., </a:t>
            </a:r>
            <a:r>
              <a:rPr lang="zh-CN" altLang="en-US" b="1">
                <a:solidFill>
                  <a:schemeClr val="tx1"/>
                </a:solidFill>
              </a:rPr>
              <a:t>arXiv:1808.02593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5" name="图片 4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590" y="1624330"/>
            <a:ext cx="4186555" cy="4831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30630" y="1189990"/>
            <a:ext cx="3042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our own source catalog</a:t>
            </a:r>
            <a:endParaRPr lang="en-US" altLang="zh-CN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2695" y="1189990"/>
            <a:ext cx="3387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CFHTLenS source catalog</a:t>
            </a:r>
            <a:endParaRPr lang="en-US" altLang="zh-CN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11505" y="836930"/>
            <a:ext cx="7919720" cy="127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>
          <a:xfrm>
            <a:off x="721360" y="-12700"/>
            <a:ext cx="7489190" cy="106553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Brief Comparison with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Lensfit</a:t>
            </a:r>
            <a:endParaRPr kumimoji="0" lang="zh-CN" altLang="en-US" sz="3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捕获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7545" y="1278255"/>
            <a:ext cx="5249545" cy="5001260"/>
          </a:xfrm>
          <a:prstGeom prst="rect">
            <a:avLst/>
          </a:prstGeom>
        </p:spPr>
      </p:pic>
      <p:pic>
        <p:nvPicPr>
          <p:cNvPr id="5" name="图片 4" descr="捕获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85" y="1278255"/>
            <a:ext cx="5031105" cy="50311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11505" y="836930"/>
            <a:ext cx="7919720" cy="127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>
          <a:xfrm>
            <a:off x="0" y="-12700"/>
            <a:ext cx="8210550" cy="10652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0" lang="en-US" altLang="zh-CN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Problems in Background Removal</a:t>
            </a:r>
            <a:endParaRPr kumimoji="0"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275" y="1052830"/>
            <a:ext cx="2322830" cy="5048250"/>
          </a:xfrm>
          <a:prstGeom prst="rect">
            <a:avLst/>
          </a:prstGeom>
        </p:spPr>
      </p:pic>
      <p:pic>
        <p:nvPicPr>
          <p:cNvPr id="5" name="图片 4" descr="OF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1052830"/>
            <a:ext cx="2325370" cy="5090160"/>
          </a:xfrm>
          <a:prstGeom prst="rect">
            <a:avLst/>
          </a:prstGeom>
        </p:spPr>
      </p:pic>
      <p:pic>
        <p:nvPicPr>
          <p:cNvPr id="6" name="图片 5" descr="bg_rm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660" y="975360"/>
            <a:ext cx="2339975" cy="5126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35045" y="6217920"/>
            <a:ext cx="1942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CC"/>
                </a:solidFill>
              </a:rPr>
              <a:t>Original Image</a:t>
            </a:r>
            <a:endParaRPr lang="en-US" altLang="zh-CN" b="1">
              <a:solidFill>
                <a:srgbClr val="0000CC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5490" y="6214110"/>
            <a:ext cx="2191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CC"/>
                </a:solidFill>
              </a:rPr>
              <a:t>THELI Processed</a:t>
            </a:r>
            <a:endParaRPr lang="en-US" altLang="zh-CN" b="1">
              <a:solidFill>
                <a:srgbClr val="0000CC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5700" y="6203950"/>
            <a:ext cx="1974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CC"/>
                </a:solidFill>
              </a:rPr>
              <a:t>We Processed</a:t>
            </a:r>
            <a:endParaRPr lang="en-US" altLang="zh-CN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11505" y="836930"/>
            <a:ext cx="7919720" cy="127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>
          <a:xfrm>
            <a:off x="0" y="-12700"/>
            <a:ext cx="8210550" cy="10652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Deblending</a:t>
            </a:r>
            <a:endParaRPr kumimoji="0"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descr="捕获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992505"/>
            <a:ext cx="5996940" cy="5412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0800000">
            <a:off x="1148080" y="1052830"/>
            <a:ext cx="490220" cy="222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source stamps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 rot="10800000">
            <a:off x="1148080" y="4231005"/>
            <a:ext cx="490220" cy="14725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deblended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11505" y="836930"/>
            <a:ext cx="7919720" cy="127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</a:ln>
        </p:spPr>
        <p:txBody>
          <a:bodyPr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926205" y="1736725"/>
            <a:ext cx="4644390" cy="4384675"/>
            <a:chOff x="5869" y="2832"/>
            <a:chExt cx="7314" cy="6905"/>
          </a:xfrm>
        </p:grpSpPr>
        <p:sp>
          <p:nvSpPr>
            <p:cNvPr id="2" name="Rectangle 4"/>
            <p:cNvSpPr/>
            <p:nvPr/>
          </p:nvSpPr>
          <p:spPr>
            <a:xfrm>
              <a:off x="6330" y="2832"/>
              <a:ext cx="395" cy="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Rectangle 5"/>
            <p:cNvSpPr/>
            <p:nvPr/>
          </p:nvSpPr>
          <p:spPr>
            <a:xfrm>
              <a:off x="6310" y="7809"/>
              <a:ext cx="395" cy="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1" name="Picture 3"/>
            <p:cNvPicPr preferRelativeResize="0"/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" y="2833"/>
              <a:ext cx="2882" cy="2827"/>
            </a:xfrm>
            <a:prstGeom prst="rect">
              <a:avLst/>
            </a:prstGeom>
            <a:ln w="12700">
              <a:solidFill>
                <a:srgbClr val="000105"/>
              </a:solidFill>
            </a:ln>
          </p:spPr>
        </p:pic>
        <p:pic>
          <p:nvPicPr>
            <p:cNvPr id="12" name="Picture 4"/>
            <p:cNvPicPr preferRelativeResize="0"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7" y="6422"/>
              <a:ext cx="2881" cy="2737"/>
            </a:xfrm>
            <a:prstGeom prst="rect">
              <a:avLst/>
            </a:prstGeom>
            <a:ln w="12700">
              <a:solidFill>
                <a:srgbClr val="000105"/>
              </a:solidFill>
            </a:ln>
          </p:spPr>
        </p:pic>
        <p:pic>
          <p:nvPicPr>
            <p:cNvPr id="13" name="Picture 5"/>
            <p:cNvPicPr preferRelativeResize="0"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" y="2832"/>
              <a:ext cx="2858" cy="2828"/>
            </a:xfrm>
            <a:prstGeom prst="rect">
              <a:avLst/>
            </a:prstGeom>
            <a:ln w="12700">
              <a:solidFill>
                <a:srgbClr val="000105"/>
              </a:solidFill>
            </a:ln>
          </p:spPr>
        </p:pic>
        <p:pic>
          <p:nvPicPr>
            <p:cNvPr id="14" name="Picture 6"/>
            <p:cNvPicPr preferRelativeResize="0"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" y="6422"/>
              <a:ext cx="2858" cy="2730"/>
            </a:xfrm>
            <a:prstGeom prst="rect">
              <a:avLst/>
            </a:prstGeom>
            <a:ln w="12700">
              <a:solidFill>
                <a:srgbClr val="000105"/>
              </a:solidFill>
            </a:ln>
          </p:spPr>
        </p:pic>
        <p:sp>
          <p:nvSpPr>
            <p:cNvPr id="15" name="TextBox 8"/>
            <p:cNvSpPr txBox="1"/>
            <p:nvPr/>
          </p:nvSpPr>
          <p:spPr>
            <a:xfrm>
              <a:off x="5869" y="5758"/>
              <a:ext cx="459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400" dirty="0" smtClean="0"/>
                <a:t>Global Polynomial </a:t>
              </a:r>
              <a:r>
                <a:rPr lang="en-US" sz="1400" i="1" dirty="0" smtClean="0"/>
                <a:t>n</a:t>
              </a:r>
              <a:r>
                <a:rPr lang="en-US" sz="1400" dirty="0" smtClean="0"/>
                <a:t> = 10</a:t>
              </a:r>
              <a:endParaRPr lang="en-US" sz="1400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6309" y="9255"/>
              <a:ext cx="381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400" dirty="0" smtClean="0"/>
                <a:t>Chipwise Polynomial </a:t>
              </a:r>
              <a:r>
                <a:rPr lang="en-US" sz="1400" i="1" dirty="0" smtClean="0"/>
                <a:t>n</a:t>
              </a:r>
              <a:r>
                <a:rPr lang="en-US" sz="1400" dirty="0" smtClean="0"/>
                <a:t> = 1</a:t>
              </a:r>
              <a:endParaRPr lang="en-US" sz="1400" dirty="0"/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11170" y="5758"/>
              <a:ext cx="116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400" dirty="0" smtClean="0"/>
                <a:t>Kriging</a:t>
              </a:r>
              <a:endParaRPr lang="en-US" sz="1400" dirty="0" smtClean="0"/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11075" y="9255"/>
              <a:ext cx="135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400" dirty="0" smtClean="0"/>
                <a:t>Shepard</a:t>
              </a:r>
              <a:endParaRPr lang="en-US" sz="1400" dirty="0" smtClean="0"/>
            </a:p>
          </p:txBody>
        </p:sp>
      </p:grpSp>
      <p:pic>
        <p:nvPicPr>
          <p:cNvPr id="20" name="图片 19" descr="图片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15" y="3404235"/>
            <a:ext cx="3267075" cy="3343275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6278880" y="6474460"/>
            <a:ext cx="2646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Lu, et al. , 2017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AJ, 153, 197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>
          <a:xfrm>
            <a:off x="0" y="-12700"/>
            <a:ext cx="8210550" cy="10652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PSF Reconstruction</a:t>
            </a:r>
            <a:r>
              <a:rPr lang="zh-C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Find Bright Stars</a:t>
            </a:r>
            <a:r>
              <a:rPr lang="zh-C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Build PSF</a:t>
            </a:r>
            <a:r>
              <a:rPr lang="zh-C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kumimoji="0" lang="zh-CN" alt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61110" y="241935"/>
            <a:ext cx="1985010" cy="3453130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1846580" y="3001645"/>
            <a:ext cx="814070" cy="3149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右箭头 18"/>
          <p:cNvSpPr/>
          <p:nvPr/>
        </p:nvSpPr>
        <p:spPr>
          <a:xfrm rot="10800000">
            <a:off x="4353560" y="763270"/>
            <a:ext cx="1393825" cy="678180"/>
          </a:xfrm>
          <a:prstGeom prst="bentArrow">
            <a:avLst>
              <a:gd name="adj1" fmla="val 46930"/>
              <a:gd name="adj2" fmla="val 40313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6845935" y="763270"/>
            <a:ext cx="641350" cy="678180"/>
          </a:xfrm>
          <a:prstGeom prst="downArrow">
            <a:avLst>
              <a:gd name="adj1" fmla="val 49900"/>
              <a:gd name="adj2" fmla="val 499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11505" y="836930"/>
            <a:ext cx="7919720" cy="127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>
          <a:xfrm>
            <a:off x="0" y="-12700"/>
            <a:ext cx="8210550" cy="10652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Noise Reduction</a:t>
            </a:r>
            <a:endParaRPr kumimoji="0" lang="zh-CN" altLang="en-US" sz="2400" b="1" dirty="0" smtClean="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descr="捕获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025650" y="256540"/>
            <a:ext cx="5210810" cy="66205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23670" y="6243320"/>
            <a:ext cx="2054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Source Images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0010" y="6243320"/>
            <a:ext cx="1482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Their PS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2280" y="6243320"/>
            <a:ext cx="2574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   Noise-reduced PS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Accuracy of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Astrometry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6" name="图片 5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2331720"/>
            <a:ext cx="2398395" cy="2383155"/>
          </a:xfrm>
          <a:prstGeom prst="rect">
            <a:avLst/>
          </a:prstGeom>
        </p:spPr>
      </p:pic>
      <p:pic>
        <p:nvPicPr>
          <p:cNvPr id="3" name="图片 2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05" y="1391920"/>
            <a:ext cx="4787265" cy="459676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3208655" y="3013710"/>
            <a:ext cx="455295" cy="10191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08655" y="2193290"/>
            <a:ext cx="27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100" y="8461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435100" y="2601913"/>
            <a:ext cx="7499350" cy="2703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Fourier_Quad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method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 on the </a:t>
            </a:r>
            <a:r>
              <a:rPr lang="en-US" altLang="zh-CN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CFHTLenS</a:t>
            </a: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data</a:t>
            </a:r>
            <a:endParaRPr lang="en-US" altLang="zh-CN" dirty="0" smtClean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Summary</a:t>
            </a:r>
            <a:r>
              <a:rPr lang="en-US" altLang="zh-CN" dirty="0" smtClean="0">
                <a:solidFill>
                  <a:schemeClr val="bg2"/>
                </a:solidFill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655050" cy="1065530"/>
            <a:chOff x="0" y="-20"/>
            <a:chExt cx="13630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36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Accuracy of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Astrometry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(with our code)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" name="图片 1" descr="astromet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9590" y="1052830"/>
            <a:ext cx="5419725" cy="55079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085" y="1523365"/>
            <a:ext cx="5678170" cy="1486535"/>
          </a:xfrm>
          <a:prstGeom prst="rect">
            <a:avLst/>
          </a:prstGeom>
        </p:spPr>
      </p:pic>
      <p:pic>
        <p:nvPicPr>
          <p:cNvPr id="6" name="图片 5" descr="捕获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" y="3312160"/>
            <a:ext cx="6426835" cy="247078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-12700"/>
            <a:ext cx="8655050" cy="1065530"/>
            <a:chOff x="0" y="-20"/>
            <a:chExt cx="13630" cy="1678"/>
          </a:xfrm>
        </p:grpSpPr>
        <p:sp>
          <p:nvSpPr>
            <p:cNvPr id="4" name="Rectangle 1"/>
            <p:cNvSpPr>
              <a:spLocks noGrp="1" noChangeArrowheads="1"/>
            </p:cNvSpPr>
            <p:nvPr/>
          </p:nvSpPr>
          <p:spPr>
            <a:xfrm>
              <a:off x="0" y="-20"/>
              <a:ext cx="136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Accuracy of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Astrometry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( a new idea )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捕获"/>
          <p:cNvPicPr>
            <a:picLocks noChangeAspect="1"/>
          </p:cNvPicPr>
          <p:nvPr/>
        </p:nvPicPr>
        <p:blipFill>
          <a:blip r:embed="rId1"/>
          <a:srcRect t="46689"/>
          <a:stretch>
            <a:fillRect/>
          </a:stretch>
        </p:blipFill>
        <p:spPr>
          <a:xfrm>
            <a:off x="1328420" y="1186180"/>
            <a:ext cx="5678170" cy="792480"/>
          </a:xfrm>
          <a:prstGeom prst="rect">
            <a:avLst/>
          </a:prstGeom>
        </p:spPr>
      </p:pic>
      <p:pic>
        <p:nvPicPr>
          <p:cNvPr id="2" name="图片 1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0" y="2171065"/>
            <a:ext cx="6618605" cy="40557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-12700"/>
            <a:ext cx="8655050" cy="1065530"/>
            <a:chOff x="0" y="-20"/>
            <a:chExt cx="13630" cy="1678"/>
          </a:xfrm>
        </p:grpSpPr>
        <p:sp>
          <p:nvSpPr>
            <p:cNvPr id="4" name="Rectangle 1"/>
            <p:cNvSpPr>
              <a:spLocks noGrp="1" noChangeArrowheads="1"/>
            </p:cNvSpPr>
            <p:nvPr/>
          </p:nvSpPr>
          <p:spPr>
            <a:xfrm>
              <a:off x="0" y="-20"/>
              <a:ext cx="136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Accuracy of 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Astrometry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( a new idea )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991600" cy="1065530"/>
            <a:chOff x="0" y="-20"/>
            <a:chExt cx="14160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16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Accuracy of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Astrometry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（Pattern Matching）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" name="图片 2" descr="re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0060" y="1047115"/>
            <a:ext cx="2364105" cy="5192395"/>
          </a:xfrm>
          <a:prstGeom prst="rect">
            <a:avLst/>
          </a:prstGeom>
        </p:spPr>
      </p:pic>
      <p:pic>
        <p:nvPicPr>
          <p:cNvPr id="4" name="图片 3" descr="us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490" y="1052830"/>
            <a:ext cx="2370455" cy="5186680"/>
          </a:xfrm>
          <a:prstGeom prst="rect">
            <a:avLst/>
          </a:prstGeom>
        </p:spPr>
      </p:pic>
      <p:pic>
        <p:nvPicPr>
          <p:cNvPr id="6" name="图片 5" descr="Gaia_spacecraf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937895"/>
            <a:ext cx="1392555" cy="1088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03425" y="6239510"/>
            <a:ext cx="1834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(Gaia)</a:t>
            </a:r>
            <a:endParaRPr lang="en-US" altLang="zh-CN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8965" y="6233160"/>
            <a:ext cx="1598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CCD</a:t>
            </a:r>
            <a:endParaRPr lang="en-US" altLang="zh-CN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捕获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9895" y="963295"/>
            <a:ext cx="2583815" cy="5660390"/>
          </a:xfrm>
          <a:prstGeom prst="rect">
            <a:avLst/>
          </a:prstGeom>
        </p:spPr>
      </p:pic>
      <p:pic>
        <p:nvPicPr>
          <p:cNvPr id="5" name="图片 4" descr="捕获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30" y="963295"/>
            <a:ext cx="2590800" cy="56603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-12700"/>
            <a:ext cx="8991600" cy="1065530"/>
            <a:chOff x="0" y="-20"/>
            <a:chExt cx="14160" cy="1678"/>
          </a:xfrm>
        </p:grpSpPr>
        <p:sp>
          <p:nvSpPr>
            <p:cNvPr id="4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16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Accuracy of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Astrometry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（Pattern Matching）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079240" y="6304280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6200000">
            <a:off x="578485" y="3168015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捕获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7660" y="1217930"/>
            <a:ext cx="5974080" cy="4857115"/>
          </a:xfrm>
          <a:prstGeom prst="rect">
            <a:avLst/>
          </a:prstGeom>
        </p:spPr>
      </p:pic>
      <p:sp>
        <p:nvSpPr>
          <p:cNvPr id="2" name="上箭头 1"/>
          <p:cNvSpPr/>
          <p:nvPr/>
        </p:nvSpPr>
        <p:spPr>
          <a:xfrm>
            <a:off x="1335405" y="992505"/>
            <a:ext cx="262255" cy="56159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1077595" y="6075045"/>
            <a:ext cx="6937375" cy="286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0" y="-12700"/>
            <a:ext cx="8991600" cy="1065530"/>
            <a:chOff x="0" y="-20"/>
            <a:chExt cx="14160" cy="1678"/>
          </a:xfrm>
        </p:grpSpPr>
        <p:sp>
          <p:nvSpPr>
            <p:cNvPr id="5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16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Accuracy of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Astrometry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（Pattern Matching）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551045" y="6291580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6200000">
            <a:off x="652145" y="3168015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捕获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7660" y="1360170"/>
            <a:ext cx="6398260" cy="4714875"/>
          </a:xfrm>
          <a:prstGeom prst="rect">
            <a:avLst/>
          </a:prstGeom>
        </p:spPr>
      </p:pic>
      <p:sp>
        <p:nvSpPr>
          <p:cNvPr id="3" name="上箭头 2"/>
          <p:cNvSpPr/>
          <p:nvPr/>
        </p:nvSpPr>
        <p:spPr>
          <a:xfrm>
            <a:off x="1335405" y="992505"/>
            <a:ext cx="262255" cy="56159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1077595" y="6075045"/>
            <a:ext cx="7352030" cy="286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-12700"/>
            <a:ext cx="8991600" cy="1065530"/>
            <a:chOff x="0" y="-20"/>
            <a:chExt cx="14160" cy="1678"/>
          </a:xfrm>
        </p:grpSpPr>
        <p:sp>
          <p:nvSpPr>
            <p:cNvPr id="6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16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Accuracy of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Astrometry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（Pattern Matching）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57065" y="6282055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6200000">
            <a:off x="652145" y="3168015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捕获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7660" y="1377950"/>
            <a:ext cx="6468110" cy="4686935"/>
          </a:xfrm>
          <a:prstGeom prst="rect">
            <a:avLst/>
          </a:prstGeom>
        </p:spPr>
      </p:pic>
      <p:sp>
        <p:nvSpPr>
          <p:cNvPr id="2" name="上箭头 1"/>
          <p:cNvSpPr/>
          <p:nvPr/>
        </p:nvSpPr>
        <p:spPr>
          <a:xfrm>
            <a:off x="1335405" y="992505"/>
            <a:ext cx="262255" cy="56159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1102360" y="6064885"/>
            <a:ext cx="7244080" cy="286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-12700"/>
            <a:ext cx="8991600" cy="1065530"/>
            <a:chOff x="0" y="-20"/>
            <a:chExt cx="14160" cy="1678"/>
          </a:xfrm>
        </p:grpSpPr>
        <p:sp>
          <p:nvSpPr>
            <p:cNvPr id="6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16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Accuracy of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Astrometry</a:t>
              </a:r>
              <a:r>
                <a:rPr kumimoji="0"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（Pattern Matching）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Accuracy of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Astrometry (with our code)</a:t>
              </a:r>
              <a:endParaRPr kumimoji="0"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6" name="图片 5" descr="3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435" y="1412875"/>
            <a:ext cx="4147820" cy="4178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6940" y="5678170"/>
            <a:ext cx="299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3rd order polynomial fit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9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55" y="1443355"/>
            <a:ext cx="4116705" cy="41389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34635" y="5678170"/>
            <a:ext cx="29464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9th order polynomial fit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About PSF Interpolation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62255" y="1544320"/>
            <a:ext cx="8562975" cy="4500880"/>
            <a:chOff x="413" y="2432"/>
            <a:chExt cx="13485" cy="7088"/>
          </a:xfrm>
        </p:grpSpPr>
        <p:sp>
          <p:nvSpPr>
            <p:cNvPr id="2" name="Rectangle 4"/>
            <p:cNvSpPr/>
            <p:nvPr/>
          </p:nvSpPr>
          <p:spPr>
            <a:xfrm>
              <a:off x="6055" y="2432"/>
              <a:ext cx="392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Rectangle 5"/>
            <p:cNvSpPr/>
            <p:nvPr/>
          </p:nvSpPr>
          <p:spPr>
            <a:xfrm>
              <a:off x="6035" y="7552"/>
              <a:ext cx="392" cy="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0" name="Picture 6" descr="Screen Clipping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0" y="3960"/>
              <a:ext cx="808" cy="3444"/>
            </a:xfrm>
            <a:prstGeom prst="rect">
              <a:avLst/>
            </a:prstGeom>
          </p:spPr>
        </p:pic>
        <p:pic>
          <p:nvPicPr>
            <p:cNvPr id="11" name="Picture 3"/>
            <p:cNvPicPr preferRelativeResize="0"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" y="2433"/>
              <a:ext cx="2860" cy="2909"/>
            </a:xfrm>
            <a:prstGeom prst="rect">
              <a:avLst/>
            </a:prstGeom>
            <a:ln w="12700">
              <a:solidFill>
                <a:srgbClr val="000105"/>
              </a:solidFill>
            </a:ln>
          </p:spPr>
        </p:pic>
        <p:pic>
          <p:nvPicPr>
            <p:cNvPr id="12" name="Picture 4"/>
            <p:cNvPicPr preferRelativeResize="0"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" y="6126"/>
              <a:ext cx="2859" cy="2816"/>
            </a:xfrm>
            <a:prstGeom prst="rect">
              <a:avLst/>
            </a:prstGeom>
            <a:ln w="12700">
              <a:solidFill>
                <a:srgbClr val="000105"/>
              </a:solidFill>
            </a:ln>
          </p:spPr>
        </p:pic>
        <p:pic>
          <p:nvPicPr>
            <p:cNvPr id="13" name="Picture 5"/>
            <p:cNvPicPr preferRelativeResize="0"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" y="2432"/>
              <a:ext cx="2836" cy="2910"/>
            </a:xfrm>
            <a:prstGeom prst="rect">
              <a:avLst/>
            </a:prstGeom>
            <a:ln w="12700">
              <a:solidFill>
                <a:srgbClr val="000105"/>
              </a:solidFill>
            </a:ln>
          </p:spPr>
        </p:pic>
        <p:pic>
          <p:nvPicPr>
            <p:cNvPr id="14" name="Picture 6"/>
            <p:cNvPicPr preferRelativeResize="0"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" y="6126"/>
              <a:ext cx="2836" cy="2809"/>
            </a:xfrm>
            <a:prstGeom prst="rect">
              <a:avLst/>
            </a:prstGeom>
            <a:ln w="12700">
              <a:solidFill>
                <a:srgbClr val="000105"/>
              </a:solidFill>
            </a:ln>
          </p:spPr>
        </p:pic>
        <p:sp>
          <p:nvSpPr>
            <p:cNvPr id="15" name="TextBox 8"/>
            <p:cNvSpPr txBox="1"/>
            <p:nvPr/>
          </p:nvSpPr>
          <p:spPr>
            <a:xfrm>
              <a:off x="5597" y="5442"/>
              <a:ext cx="4563" cy="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400" dirty="0" smtClean="0"/>
                <a:t>Global Polynomial </a:t>
              </a:r>
              <a:r>
                <a:rPr lang="en-US" sz="1400" i="1" dirty="0" smtClean="0"/>
                <a:t>n</a:t>
              </a:r>
              <a:r>
                <a:rPr lang="en-US" sz="1400" dirty="0" smtClean="0"/>
                <a:t> = 10</a:t>
              </a:r>
              <a:endParaRPr lang="en-US" sz="1400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6034" y="9040"/>
              <a:ext cx="3785" cy="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400" dirty="0" smtClean="0"/>
                <a:t>Chipwise Polynomial </a:t>
              </a:r>
              <a:r>
                <a:rPr lang="en-US" sz="1400" i="1" dirty="0" smtClean="0"/>
                <a:t>n</a:t>
              </a:r>
              <a:r>
                <a:rPr lang="en-US" sz="1400" dirty="0" smtClean="0"/>
                <a:t> = 1</a:t>
              </a:r>
              <a:endParaRPr lang="en-US" sz="1400" dirty="0"/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10858" y="5442"/>
              <a:ext cx="1160" cy="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1400" dirty="0" smtClean="0"/>
                <a:t>Kriging</a:t>
              </a:r>
              <a:endParaRPr lang="en-US" sz="1400" dirty="0" smtClean="0"/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10764" y="9040"/>
              <a:ext cx="1348" cy="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1400" dirty="0" smtClean="0"/>
                <a:t>Shepard</a:t>
              </a:r>
              <a:endParaRPr lang="en-US" sz="1400" dirty="0" smtClean="0"/>
            </a:p>
          </p:txBody>
        </p:sp>
        <p:pic>
          <p:nvPicPr>
            <p:cNvPr id="20" name="图片 19" descr="图片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" y="2697"/>
              <a:ext cx="5834" cy="5969"/>
            </a:xfrm>
            <a:prstGeom prst="rect">
              <a:avLst/>
            </a:prstGeom>
          </p:spPr>
        </p:pic>
      </p:grpSp>
      <p:sp>
        <p:nvSpPr>
          <p:cNvPr id="22" name="TextBox 5"/>
          <p:cNvSpPr txBox="1"/>
          <p:nvPr/>
        </p:nvSpPr>
        <p:spPr>
          <a:xfrm>
            <a:off x="5185410" y="6342380"/>
            <a:ext cx="2646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Lu, et al. , 2017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AJ, 153, 197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pic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2925" y="561975"/>
            <a:ext cx="81343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About PSF Interpolation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3" name="图片 2" descr="pic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9665" y="989330"/>
            <a:ext cx="2581910" cy="2512060"/>
          </a:xfrm>
          <a:prstGeom prst="rect">
            <a:avLst/>
          </a:prstGeom>
        </p:spPr>
      </p:pic>
      <p:pic>
        <p:nvPicPr>
          <p:cNvPr id="5" name="图片 4" descr="捕获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1856105"/>
            <a:ext cx="3528060" cy="3383280"/>
          </a:xfrm>
          <a:prstGeom prst="rect">
            <a:avLst/>
          </a:prstGeom>
        </p:spPr>
      </p:pic>
      <p:pic>
        <p:nvPicPr>
          <p:cNvPr id="7" name="图片 6" descr="捕获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355" y="3660140"/>
            <a:ext cx="4495165" cy="285432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95910" y="6381750"/>
            <a:ext cx="2646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Lu, et al. , 2017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AJ, 153, 197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4" name="图片 3" descr="捕获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90" y="898525"/>
            <a:ext cx="8669655" cy="5805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53330" y="6551930"/>
            <a:ext cx="4063365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Heymans et al., 2012, MNRAS, 421, 381</a:t>
            </a:r>
            <a:endParaRPr lang="en-US" altLang="zh-CN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About PSF Interpolation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捕获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845" y="944245"/>
            <a:ext cx="3549650" cy="3349625"/>
          </a:xfrm>
          <a:prstGeom prst="rect">
            <a:avLst/>
          </a:prstGeom>
        </p:spPr>
      </p:pic>
      <p:pic>
        <p:nvPicPr>
          <p:cNvPr id="4" name="图片 3" descr="捕获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4293870"/>
            <a:ext cx="3568065" cy="24136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About PSF Interpolation</a:t>
              </a:r>
              <a:endParaRPr kumimoji="0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3" name="图片 2" descr="捕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15" y="944245"/>
            <a:ext cx="3952240" cy="552831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4105910" y="3007360"/>
            <a:ext cx="478790" cy="12865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TextBox 5"/>
          <p:cNvSpPr txBox="1"/>
          <p:nvPr/>
        </p:nvSpPr>
        <p:spPr>
          <a:xfrm>
            <a:off x="6144260" y="6438900"/>
            <a:ext cx="2646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Lu, et al. , 2018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ApJ, 858, 122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35100" y="8461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435100" y="2601913"/>
            <a:ext cx="7499350" cy="2703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Fourier_Quad</a:t>
            </a: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method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 on the </a:t>
            </a:r>
            <a:r>
              <a:rPr lang="en-US" altLang="zh-CN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CFHTLenS</a:t>
            </a:r>
            <a:r>
              <a:rPr lang="en-US" altLang="zh-CN" dirty="0" smtClean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data</a:t>
            </a:r>
            <a:r>
              <a:rPr lang="en-US" altLang="zh-CN" dirty="0" smtClean="0">
                <a:solidFill>
                  <a:schemeClr val="bg2"/>
                </a:solidFill>
                <a:ea typeface="宋体" panose="02010600030101010101" pitchFamily="2" charset="-122"/>
              </a:rPr>
              <a:t> </a:t>
            </a:r>
            <a:endParaRPr lang="en-US" altLang="zh-CN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Summary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907780" cy="1065530"/>
            <a:chOff x="0" y="-20"/>
            <a:chExt cx="14028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028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kumimoji="0"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612140" y="1052830"/>
            <a:ext cx="7918450" cy="5173980"/>
          </a:xfrm>
        </p:spPr>
        <p:txBody>
          <a:bodyPr/>
          <a:p>
            <a:pPr marL="82550" indent="0" eaLnBrk="1" hangingPunct="1">
              <a:lnSpc>
                <a:spcPct val="90000"/>
              </a:lnSpc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Fourier_Quad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method is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 efficient and accurate way of measuring shear. It has the following advantages: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²"/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Correct for the PSF effect model-independently;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²"/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Exact &amp; Simple Math;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²"/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Statistically exact removal of the contamination from the background and source Possion noise;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²"/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Accurate to the 2nd Order in shear/convergence;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²"/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Immune to misidentification of stars as galaxies;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²"/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Fast data processing speed: ~ 10</a:t>
            </a:r>
            <a:r>
              <a:rPr lang="en-US" sz="20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-2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CPU*sec/Gal;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²"/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Shear statistics can approach the Cramer-Rao Bound.</a:t>
            </a:r>
            <a:endParaRPr lang="en-US" alt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89275" y="2733675"/>
            <a:ext cx="30035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Tuned !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  <a:endParaRPr lang="en-US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ic2"/>
          <p:cNvPicPr>
            <a:picLocks noChangeAspect="1" noChangeArrowheads="1"/>
          </p:cNvPicPr>
          <p:nvPr/>
        </p:nvPicPr>
        <p:blipFill>
          <a:blip r:embed="rId1"/>
          <a:srcRect l="388" r="-388" b="29951"/>
          <a:stretch>
            <a:fillRect/>
          </a:stretch>
        </p:blipFill>
        <p:spPr bwMode="auto">
          <a:xfrm>
            <a:off x="574675" y="574675"/>
            <a:ext cx="7688580" cy="39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捕获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55" y="4859020"/>
            <a:ext cx="6485890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ic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1550" y="1133475"/>
            <a:ext cx="30861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pic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4238625"/>
            <a:ext cx="36798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pic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3997325"/>
            <a:ext cx="35528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5229225" y="6264275"/>
            <a:ext cx="3105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Seljak &amp; Zaldarriaga, 1999</a:t>
            </a:r>
            <a:endParaRPr lang="en-US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 Different Way to Measure Shear</a:t>
              </a:r>
              <a:endParaRPr kumimoji="0"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26625" name="Picture 4" descr="pic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3" y="935990"/>
            <a:ext cx="38623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pic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79738" y="4467225"/>
            <a:ext cx="2743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 descr="pic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5" y="1646238"/>
            <a:ext cx="43132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738505" y="937895"/>
            <a:ext cx="673417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defTabSz="9144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an isotropic Gaussian PSF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5785485" y="6269355"/>
            <a:ext cx="28702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</a:t>
            </a:r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Z</a:t>
            </a:r>
            <a:r>
              <a:rPr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,MNRAS,383,113</a:t>
            </a:r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(2008)</a:t>
            </a:r>
            <a:endParaRPr lang="en-US" altLang="zh-CN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 Different Way to Measure Shear</a:t>
              </a:r>
              <a:endParaRPr kumimoji="0"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ic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70238" y="5449888"/>
            <a:ext cx="2743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374765" y="6395085"/>
            <a:ext cx="266255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JZ,JCAP,11,041(2011)</a:t>
            </a:r>
            <a:endParaRPr lang="en-US" altLang="zh-CN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8676" name="Picture 6" descr="pic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1543050"/>
            <a:ext cx="6213475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0" y="-12700"/>
            <a:ext cx="8531225" cy="1065530"/>
            <a:chOff x="0" y="-20"/>
            <a:chExt cx="13435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2930" cy="167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 Different Way to Measure Shear</a:t>
              </a:r>
              <a:endParaRPr kumimoji="0"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738505" y="937895"/>
            <a:ext cx="673417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342900" indent="-342900" defTabSz="9144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Formulae in Fourier Space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2700"/>
            <a:ext cx="8907780" cy="1065530"/>
            <a:chOff x="0" y="-20"/>
            <a:chExt cx="14028" cy="1678"/>
          </a:xfrm>
        </p:grpSpPr>
        <p:sp>
          <p:nvSpPr>
            <p:cNvPr id="45057" name="Rectangle 1"/>
            <p:cNvSpPr>
              <a:spLocks noGrp="1" noChangeArrowheads="1"/>
            </p:cNvSpPr>
            <p:nvPr/>
          </p:nvSpPr>
          <p:spPr>
            <a:xfrm>
              <a:off x="0" y="-20"/>
              <a:ext cx="14028" cy="1678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US" altLang="zh-CN" sz="32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kumimoji="0" lang="en-US" altLang="zh-CN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Regarding the Background Noise</a:t>
              </a:r>
              <a:endParaRPr kumimoji="0"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>
              <a:off x="963" y="1318"/>
              <a:ext cx="12472" cy="2"/>
            </a:xfrm>
            <a:prstGeom prst="line">
              <a:avLst/>
            </a:prstGeom>
            <a:noFill/>
            <a:ln w="28575" cap="sq">
              <a:solidFill>
                <a:srgbClr val="8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3554" name="Group 6"/>
          <p:cNvGrpSpPr/>
          <p:nvPr/>
        </p:nvGrpSpPr>
        <p:grpSpPr bwMode="auto">
          <a:xfrm>
            <a:off x="990600" y="1290638"/>
            <a:ext cx="7035800" cy="2463800"/>
            <a:chOff x="1435608" y="2692400"/>
            <a:chExt cx="7035910" cy="2463800"/>
          </a:xfrm>
        </p:grpSpPr>
        <p:pic>
          <p:nvPicPr>
            <p:cNvPr id="23558" name="Picture 4" descr="Screen shot 2011-09-26 at 1.20.49 PM.png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435608" y="2692400"/>
              <a:ext cx="3099945" cy="24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5" descr="Screen shot 2011-09-26 at 1.20.56 PM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46699" y="2692400"/>
              <a:ext cx="3124819" cy="24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Group 10"/>
          <p:cNvGrpSpPr/>
          <p:nvPr/>
        </p:nvGrpSpPr>
        <p:grpSpPr bwMode="auto">
          <a:xfrm>
            <a:off x="901700" y="4051300"/>
            <a:ext cx="7516813" cy="1736725"/>
            <a:chOff x="607947" y="4038600"/>
            <a:chExt cx="9144000" cy="2244725"/>
          </a:xfrm>
        </p:grpSpPr>
        <p:pic>
          <p:nvPicPr>
            <p:cNvPr id="23556" name="Picture 8" descr="Screen shot 2011-09-26 at 1.31.25 P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5700" y="4038600"/>
              <a:ext cx="72898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9" descr="Screen shot 2011-09-26 at 1.31.32 P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7947" y="5689600"/>
              <a:ext cx="9144000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5985510" y="6292850"/>
            <a:ext cx="27254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J</a:t>
            </a:r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Z</a:t>
            </a:r>
            <a:r>
              <a:rPr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,MNRAS,403,673</a:t>
            </a:r>
            <a:r>
              <a:rPr lang="en-US" b="1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(2010)</a:t>
            </a:r>
            <a:endParaRPr lang="en-US" altLang="en-US" b="1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0</TotalTime>
  <Words>4177</Words>
  <Application>WPS 演示</Application>
  <PresentationFormat>全屏显示(4:3)</PresentationFormat>
  <Paragraphs>260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0" baseType="lpstr">
      <vt:lpstr>Arial</vt:lpstr>
      <vt:lpstr>宋体</vt:lpstr>
      <vt:lpstr>Wingdings</vt:lpstr>
      <vt:lpstr>Gill Sans MT</vt:lpstr>
      <vt:lpstr>Wingdings 2</vt:lpstr>
      <vt:lpstr>Verdana</vt:lpstr>
      <vt:lpstr>Wingdings 2</vt:lpstr>
      <vt:lpstr>Times New Roman</vt:lpstr>
      <vt:lpstr>楷体</vt:lpstr>
      <vt:lpstr>黑体</vt:lpstr>
      <vt:lpstr>微软雅黑</vt:lpstr>
      <vt:lpstr>Arial Unicode MS</vt:lpstr>
      <vt:lpstr>Calibri</vt:lpstr>
      <vt:lpstr>华文楷体</vt:lpstr>
      <vt:lpstr>Solstice</vt:lpstr>
      <vt:lpstr>PowerPoint 演示文稿</vt:lpstr>
      <vt:lpstr>Outline:</vt:lpstr>
      <vt:lpstr>Outline: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Outline:</vt:lpstr>
      <vt:lpstr>PowerPoint 演示文稿</vt:lpstr>
      <vt:lpstr>Stay Tuned ! Thank You !</vt:lpstr>
    </vt:vector>
  </TitlesOfParts>
  <Company>University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Basic Problem in  Weak Lensing Measurement</dc:title>
  <dc:creator>Jun Zhang</dc:creator>
  <cp:lastModifiedBy>thinkpad</cp:lastModifiedBy>
  <cp:revision>526</cp:revision>
  <dcterms:created xsi:type="dcterms:W3CDTF">2011-09-27T17:24:00Z</dcterms:created>
  <dcterms:modified xsi:type="dcterms:W3CDTF">2018-10-03T19:23:01Z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